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8" r:id="rId2"/>
    <p:sldId id="316" r:id="rId3"/>
    <p:sldId id="276" r:id="rId4"/>
    <p:sldId id="445" r:id="rId5"/>
    <p:sldId id="387" r:id="rId6"/>
    <p:sldId id="416" r:id="rId7"/>
    <p:sldId id="412" r:id="rId8"/>
    <p:sldId id="410" r:id="rId9"/>
    <p:sldId id="376" r:id="rId10"/>
    <p:sldId id="413" r:id="rId11"/>
    <p:sldId id="260" r:id="rId12"/>
    <p:sldId id="420" r:id="rId13"/>
    <p:sldId id="417" r:id="rId14"/>
    <p:sldId id="419" r:id="rId15"/>
    <p:sldId id="261" r:id="rId16"/>
    <p:sldId id="259" r:id="rId17"/>
    <p:sldId id="418" r:id="rId18"/>
    <p:sldId id="388" r:id="rId19"/>
    <p:sldId id="385" r:id="rId20"/>
    <p:sldId id="384" r:id="rId21"/>
    <p:sldId id="415" r:id="rId22"/>
    <p:sldId id="394" r:id="rId23"/>
    <p:sldId id="317" r:id="rId24"/>
    <p:sldId id="386" r:id="rId25"/>
    <p:sldId id="313" r:id="rId26"/>
    <p:sldId id="414" r:id="rId27"/>
    <p:sldId id="263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4" r:id="rId36"/>
    <p:sldId id="403" r:id="rId37"/>
    <p:sldId id="282" r:id="rId38"/>
    <p:sldId id="444" r:id="rId39"/>
    <p:sldId id="407" r:id="rId40"/>
    <p:sldId id="408" r:id="rId41"/>
    <p:sldId id="409" r:id="rId42"/>
    <p:sldId id="421" r:id="rId43"/>
    <p:sldId id="422" r:id="rId44"/>
    <p:sldId id="405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88"/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9E1A2-1E2C-4405-9307-969E453FC453}" v="1" dt="2023-08-18T09:57:52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/>
  </p:normalViewPr>
  <p:slideViewPr>
    <p:cSldViewPr snapToGrid="0" snapToObjects="1">
      <p:cViewPr varScale="1">
        <p:scale>
          <a:sx n="203" d="100"/>
          <a:sy n="203" d="100"/>
        </p:scale>
        <p:origin x="570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F8D5E-3869-4323-8597-5CB9EA07B8A7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BCE74-AE94-4298-8683-1439582F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2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9EEA5-D1D0-406A-9FC5-D9B3A5E9ABE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339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BCE74-AE94-4298-8683-1439582F90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9EEA5-D1D0-406A-9FC5-D9B3A5E9ABE6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36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9EEA5-D1D0-406A-9FC5-D9B3A5E9ABE6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381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9EEA5-D1D0-406A-9FC5-D9B3A5E9ABE6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4173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9EEA5-D1D0-406A-9FC5-D9B3A5E9ABE6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860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75821"/>
          </a:xfrm>
        </p:spPr>
        <p:txBody>
          <a:bodyPr anchor="t" anchorCtr="0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2" y="524606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621" y="1333394"/>
            <a:ext cx="4018334" cy="322035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375750"/>
            <a:ext cx="3131456" cy="3177164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132" y="4788693"/>
            <a:ext cx="7246080" cy="12909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60" y="4620619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2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052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E191-2680-4F65-9EE4-F9FF90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683246" cy="646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85FB-2E96-44A7-A155-A10CD31B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683246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5F0D-D9FC-4661-9272-9F00CC1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E4D-63F5-4A4B-8C9D-E01BD09A41A4}" type="datetime1">
              <a:rPr lang="en-ZA" smtClean="0"/>
              <a:t>2023/08/18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0FAF-B510-4373-8D5D-1133B686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1FB-4921-4C71-984E-2B6ECA4D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024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20" y="4838278"/>
            <a:ext cx="342081" cy="189077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EDDF0375-0873-B843-9EC0-A06479A8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  <a:prstGeom prst="rect">
            <a:avLst/>
          </a:prstGeo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DE8648CE-2671-CD47-B4B1-0ED8BB68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8418747" cy="3613774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49043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440043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>
            <a:extLst>
              <a:ext uri="{FF2B5EF4-FFF2-40B4-BE49-F238E27FC236}">
                <a16:creationId xmlns:a16="http://schemas.microsoft.com/office/drawing/2014/main" id="{15AB0DDD-5101-CF40-8356-9C539FE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205979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234AFF7B-7C34-7B47-812A-63DDBA93A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219" y="1444342"/>
            <a:ext cx="4040188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47B44B46-B0BE-A64D-8CD4-1109D4692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8045" y="964522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innhold 5">
            <a:extLst>
              <a:ext uri="{FF2B5EF4-FFF2-40B4-BE49-F238E27FC236}">
                <a16:creationId xmlns:a16="http://schemas.microsoft.com/office/drawing/2014/main" id="{1C4D38D1-6ECD-794C-8B46-83AEE2679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8045" y="1444342"/>
            <a:ext cx="4041775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BD8E673F-9EC8-124B-9ACB-8BF4AAF39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8" y="964521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49043" y="205979"/>
            <a:ext cx="8552985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49043" y="952901"/>
            <a:ext cx="8552985" cy="3641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5" name="Bilde 4" descr="hor_blaa_stripe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3836"/>
            <a:ext cx="9144000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nut.jetlund@ntnu.n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07/02/turtle/primer/" TargetMode="External"/><Relationship Id="rId2" Type="http://schemas.openxmlformats.org/officeDocument/2006/relationships/hyperlink" Target="https://www.w3.org/TR/rdf11-prim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oadotl.eu/news/interlink-d4-principles-for-a-european-road-otl/" TargetMode="External"/><Relationship Id="rId4" Type="http://schemas.openxmlformats.org/officeDocument/2006/relationships/hyperlink" Target="https://www.elgaronline.com/view/edcoll/9781839105517/9781839105517.00010.x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6" name="Bilde 5" descr="n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1" y="519284"/>
            <a:ext cx="3139440" cy="893064"/>
          </a:xfrm>
          <a:prstGeom prst="rect">
            <a:avLst/>
          </a:prstGeom>
        </p:spPr>
      </p:pic>
      <p:sp>
        <p:nvSpPr>
          <p:cNvPr id="9" name="Tittel 1"/>
          <p:cNvSpPr>
            <a:spLocks noGrp="1"/>
          </p:cNvSpPr>
          <p:nvPr>
            <p:ph type="ctrTitle"/>
          </p:nvPr>
        </p:nvSpPr>
        <p:spPr>
          <a:xfrm>
            <a:off x="517126" y="1620204"/>
            <a:ext cx="7772400" cy="1200329"/>
          </a:xfrm>
        </p:spPr>
        <p:txBody>
          <a:bodyPr/>
          <a:lstStyle/>
          <a:p>
            <a:r>
              <a:rPr lang="nb-NO" dirty="0"/>
              <a:t>Introduksjon til </a:t>
            </a:r>
            <a:br>
              <a:rPr lang="nb-NO" dirty="0"/>
            </a:br>
            <a:r>
              <a:rPr lang="nb-NO" dirty="0"/>
              <a:t>Semantisk web-teknologi</a:t>
            </a:r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483106" y="2783344"/>
            <a:ext cx="7772400" cy="1705528"/>
          </a:xfrm>
        </p:spPr>
        <p:txBody>
          <a:bodyPr>
            <a:normAutofit fontScale="70000" lnSpcReduction="20000"/>
          </a:bodyPr>
          <a:lstStyle/>
          <a:p>
            <a:r>
              <a:rPr lang="nb-NO" dirty="0"/>
              <a:t>TVA4410 Digitalisering av ingeniørfaglige prosesser</a:t>
            </a:r>
          </a:p>
          <a:p>
            <a:endParaRPr lang="nb-NO" sz="2400" dirty="0"/>
          </a:p>
          <a:p>
            <a:r>
              <a:rPr lang="nb-NO" sz="2400" dirty="0"/>
              <a:t>Knut Jetlund, NTNU i Gjøvik</a:t>
            </a:r>
          </a:p>
          <a:p>
            <a:r>
              <a:rPr lang="nb-NO" dirty="0">
                <a:hlinkClick r:id="rId3"/>
              </a:rPr>
              <a:t>knut.jetlund@ntnu.no</a:t>
            </a:r>
            <a:r>
              <a:rPr lang="nb-NO" dirty="0"/>
              <a:t> </a:t>
            </a:r>
          </a:p>
          <a:p>
            <a:endParaRPr lang="nb-NO" sz="2400" dirty="0"/>
          </a:p>
          <a:p>
            <a:r>
              <a:rPr lang="nb-NO" sz="2400" dirty="0"/>
              <a:t>Mai 2022</a:t>
            </a:r>
          </a:p>
        </p:txBody>
      </p:sp>
    </p:spTree>
    <p:extLst>
      <p:ext uri="{BB962C8B-B14F-4D97-AF65-F5344CB8AC3E}">
        <p14:creationId xmlns:p14="http://schemas.microsoft.com/office/powerpoint/2010/main" val="230797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DE0094-8CC1-4C1C-8874-EC5ED4FD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586957"/>
          </a:xfrm>
        </p:spPr>
        <p:txBody>
          <a:bodyPr/>
          <a:lstStyle/>
          <a:p>
            <a:r>
              <a:rPr lang="nb-NO" sz="3200" dirty="0"/>
              <a:t>Kunnskap som graf – The Memory Palace</a:t>
            </a:r>
          </a:p>
        </p:txBody>
      </p:sp>
      <p:pic>
        <p:nvPicPr>
          <p:cNvPr id="3074" name="Picture 2" descr="The Knowledge Part of the Graph">
            <a:extLst>
              <a:ext uri="{FF2B5EF4-FFF2-40B4-BE49-F238E27FC236}">
                <a16:creationId xmlns:a16="http://schemas.microsoft.com/office/drawing/2014/main" id="{AB0BC780-5B11-4FFA-965E-26CC713EFB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4" y="1063439"/>
            <a:ext cx="6855758" cy="342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15CB82C2-F4B9-406A-A7CC-D6BDA03B886A}"/>
              </a:ext>
            </a:extLst>
          </p:cNvPr>
          <p:cNvSpPr txBox="1"/>
          <p:nvPr/>
        </p:nvSpPr>
        <p:spPr>
          <a:xfrm>
            <a:off x="6387353" y="3236943"/>
            <a:ext cx="2628899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nb-NO" sz="1400" dirty="0"/>
              <a:t>https://www.ontotext.com/blog/knowledge-graph-memory-palace/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42D284DC-856F-4153-A2B9-2238D81A9949}"/>
              </a:ext>
            </a:extLst>
          </p:cNvPr>
          <p:cNvSpPr/>
          <p:nvPr/>
        </p:nvSpPr>
        <p:spPr>
          <a:xfrm>
            <a:off x="3852581" y="1391771"/>
            <a:ext cx="1062319" cy="26221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673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B6F7FE-1C5B-314E-9EB6-C3D6F936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Informasjonsmodellering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8948C19-D11D-48EC-9129-1491C46E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28" y="1530850"/>
            <a:ext cx="6394787" cy="3047303"/>
          </a:xfrm>
          <a:prstGeom prst="rect">
            <a:avLst/>
          </a:prstGeom>
        </p:spPr>
      </p:pic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F09519B5-E8D1-4DC8-A5E8-10DC65922D7E}"/>
              </a:ext>
            </a:extLst>
          </p:cNvPr>
          <p:cNvSpPr/>
          <p:nvPr/>
        </p:nvSpPr>
        <p:spPr>
          <a:xfrm>
            <a:off x="3755204" y="1376737"/>
            <a:ext cx="5003515" cy="231168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B10C514-EF45-4E45-AC21-B580BE9D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dirty="0" err="1"/>
              <a:t>Universe</a:t>
            </a:r>
            <a:r>
              <a:rPr lang="nb-NO" sz="1800" dirty="0"/>
              <a:t> of </a:t>
            </a:r>
            <a:r>
              <a:rPr lang="nb-NO" sz="1800" dirty="0" err="1"/>
              <a:t>discourse</a:t>
            </a:r>
            <a:r>
              <a:rPr lang="nb-NO" sz="1800" dirty="0"/>
              <a:t> – interessant del av virkeligheten</a:t>
            </a:r>
          </a:p>
          <a:p>
            <a:r>
              <a:rPr lang="nb-NO" sz="1800" dirty="0"/>
              <a:t>Kontekst – i hvilken sammenheng</a:t>
            </a:r>
            <a:endParaRPr lang="en-US" sz="18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454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6010835" y="3637429"/>
            <a:ext cx="301886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699829E4-8582-4330-B8E7-315ECC87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764" y="771012"/>
            <a:ext cx="8010659" cy="2866417"/>
          </a:xfrm>
        </p:spPr>
      </p:pic>
    </p:spTree>
    <p:extLst>
      <p:ext uri="{BB962C8B-B14F-4D97-AF65-F5344CB8AC3E}">
        <p14:creationId xmlns:p14="http://schemas.microsoft.com/office/powerpoint/2010/main" val="79015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FA3993C7-67D4-4994-A65E-5B887CE0B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57" y="303680"/>
            <a:ext cx="7410130" cy="3614738"/>
          </a:xfr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6010835" y="3637429"/>
            <a:ext cx="301886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</p:spTree>
    <p:extLst>
      <p:ext uri="{BB962C8B-B14F-4D97-AF65-F5344CB8AC3E}">
        <p14:creationId xmlns:p14="http://schemas.microsoft.com/office/powerpoint/2010/main" val="93323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4356848" y="3918418"/>
            <a:ext cx="415514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0E9C22F5-25C2-42C6-9EAC-7AD54827C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90" y="303680"/>
            <a:ext cx="6726619" cy="3614738"/>
          </a:xfrm>
        </p:spPr>
      </p:pic>
    </p:spTree>
    <p:extLst>
      <p:ext uri="{BB962C8B-B14F-4D97-AF65-F5344CB8AC3E}">
        <p14:creationId xmlns:p14="http://schemas.microsoft.com/office/powerpoint/2010/main" val="231577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B6F7FE-1C5B-314E-9EB6-C3D6F936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Konseptuelle skjemaspråk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D510CA4D-5693-4551-920F-2DBA2D3A5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083" y="976312"/>
            <a:ext cx="6696075" cy="319087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BD791DF0-F391-4A9D-AA25-4A56D48D6E78}"/>
              </a:ext>
            </a:extLst>
          </p:cNvPr>
          <p:cNvSpPr txBox="1"/>
          <p:nvPr/>
        </p:nvSpPr>
        <p:spPr>
          <a:xfrm>
            <a:off x="549714" y="416718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EXPRESS</a:t>
            </a:r>
            <a:endParaRPr lang="en-US" dirty="0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4A6F30CE-82EB-41F4-A4A4-ADBBCE867D53}"/>
              </a:ext>
            </a:extLst>
          </p:cNvPr>
          <p:cNvSpPr/>
          <p:nvPr/>
        </p:nvSpPr>
        <p:spPr>
          <a:xfrm>
            <a:off x="1982912" y="2294349"/>
            <a:ext cx="5147354" cy="2044558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24DEA-9058-4253-BBF8-2609B9E6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3331" y="3435725"/>
            <a:ext cx="1092602" cy="7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CD4991A-EB07-4E45-B1E2-EBAF272D84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734" y="4211661"/>
            <a:ext cx="2791383" cy="52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B6F7FE-1C5B-314E-9EB6-C3D6F936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Informasjonsmodeller og ontologier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6D0927BC-31C6-4B07-ABA8-EF2C67DA52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1626" y="1009650"/>
            <a:ext cx="5724494" cy="338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i="1" dirty="0"/>
              <a:t>Information model</a:t>
            </a:r>
          </a:p>
          <a:p>
            <a:pPr marL="68580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i="1" dirty="0"/>
              <a:t>“… a </a:t>
            </a:r>
            <a:r>
              <a:rPr lang="en-US" sz="1000" b="1" i="1" dirty="0"/>
              <a:t>formal description </a:t>
            </a:r>
            <a:r>
              <a:rPr lang="en-US" sz="1000" i="1" dirty="0"/>
              <a:t>of types of ideas, facts and processes which together form </a:t>
            </a:r>
            <a:r>
              <a:rPr lang="en-US" sz="1000" b="1" i="1" dirty="0"/>
              <a:t>a model of a portion of interest of the real world </a:t>
            </a:r>
            <a:r>
              <a:rPr lang="en-US" sz="1000" i="1" dirty="0"/>
              <a:t>and which provides an </a:t>
            </a:r>
            <a:r>
              <a:rPr lang="en-US" sz="1000" b="1" i="1" dirty="0"/>
              <a:t>explicit set of interpretation rules</a:t>
            </a:r>
            <a:r>
              <a:rPr lang="en-US" sz="1000" i="1" dirty="0"/>
              <a:t>.” </a:t>
            </a:r>
            <a:r>
              <a:rPr lang="en-US" sz="1000" dirty="0"/>
              <a:t>(Schenck and Wilson, 1994). </a:t>
            </a:r>
          </a:p>
          <a:p>
            <a:pPr marL="68580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“</a:t>
            </a:r>
            <a:r>
              <a:rPr lang="en-US" sz="1000" i="1" dirty="0"/>
              <a:t>… a representation of concepts, relationships, constraints, rules, and operations to specify data semantics for a chosen domain of discourse</a:t>
            </a:r>
            <a:r>
              <a:rPr lang="en-US" sz="1000" dirty="0"/>
              <a:t>” (Zhao et al., 2011)</a:t>
            </a:r>
          </a:p>
          <a:p>
            <a:pPr marL="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≈ Ontology</a:t>
            </a:r>
          </a:p>
          <a:p>
            <a:pPr marL="68580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i="1" dirty="0"/>
              <a:t>“… a set of precise descriptive statements about some part of the world (usually referred to as the domain of interest or the subject matter of the ontology)” (</a:t>
            </a:r>
            <a:r>
              <a:rPr lang="en-US" sz="1000" i="1" dirty="0" err="1"/>
              <a:t>Hitzler</a:t>
            </a:r>
            <a:r>
              <a:rPr lang="en-US" sz="1000" i="1" dirty="0"/>
              <a:t> et al., 2012)</a:t>
            </a:r>
          </a:p>
          <a:p>
            <a:pPr marL="68580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i="1" dirty="0"/>
              <a:t>“… a common vocabulary for researchers who need to share information in a domain. It includes machine-interpretable definitions of basic concepts in the domain and relations among them”. (Noy and McGuinness, 2001)</a:t>
            </a:r>
          </a:p>
          <a:p>
            <a:pPr marL="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Vocabulary</a:t>
            </a:r>
          </a:p>
          <a:p>
            <a:pPr marL="68580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i="1" dirty="0"/>
              <a:t>“terminological dictionary that contains designations and definitions from one or more domains or subjects”.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7F0BC21-2D78-4E1F-B2B5-2C32E0E43CD5}"/>
              </a:ext>
            </a:extLst>
          </p:cNvPr>
          <p:cNvSpPr txBox="1"/>
          <p:nvPr/>
        </p:nvSpPr>
        <p:spPr>
          <a:xfrm>
            <a:off x="6251071" y="1923901"/>
            <a:ext cx="2591019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600" dirty="0"/>
              <a:t>Regler for å forstå data i en kontekst</a:t>
            </a:r>
            <a:endParaRPr lang="en-US" sz="1600" dirty="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054BA39-899E-4E2F-988B-07F50662253D}"/>
              </a:ext>
            </a:extLst>
          </p:cNvPr>
          <p:cNvSpPr txBox="1"/>
          <p:nvPr/>
        </p:nvSpPr>
        <p:spPr>
          <a:xfrm>
            <a:off x="6251354" y="3928874"/>
            <a:ext cx="2591019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600" dirty="0"/>
              <a:t>Definerer konseptene</a:t>
            </a:r>
            <a:endParaRPr lang="en-US" sz="1600" dirty="0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B480B03-F437-4EDD-A647-5098AFAE8460}"/>
              </a:ext>
            </a:extLst>
          </p:cNvPr>
          <p:cNvSpPr txBox="1"/>
          <p:nvPr/>
        </p:nvSpPr>
        <p:spPr>
          <a:xfrm>
            <a:off x="6251354" y="2571750"/>
            <a:ext cx="259101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600" dirty="0"/>
              <a:t>Implementerer konseptene i et modelleringsspråk</a:t>
            </a:r>
            <a:endParaRPr lang="en-US" sz="1600" dirty="0"/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AE6368C3-2766-428D-8158-C147373D0E7B}"/>
              </a:ext>
            </a:extLst>
          </p:cNvPr>
          <p:cNvCxnSpPr/>
          <p:nvPr/>
        </p:nvCxnSpPr>
        <p:spPr>
          <a:xfrm flipV="1">
            <a:off x="209643" y="3626094"/>
            <a:ext cx="8724714" cy="40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993C4F32-E941-4CE6-84EF-B971EA8FFE6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346217" y="1210530"/>
            <a:ext cx="3904854" cy="1005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164FC3B8-1908-4099-9480-8A98E823469C}"/>
              </a:ext>
            </a:extLst>
          </p:cNvPr>
          <p:cNvCxnSpPr>
            <a:stCxn id="9" idx="1"/>
          </p:cNvCxnSpPr>
          <p:nvPr/>
        </p:nvCxnSpPr>
        <p:spPr>
          <a:xfrm flipH="1">
            <a:off x="1846642" y="2216289"/>
            <a:ext cx="4404429" cy="24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pilkobling 23">
            <a:extLst>
              <a:ext uri="{FF2B5EF4-FFF2-40B4-BE49-F238E27FC236}">
                <a16:creationId xmlns:a16="http://schemas.microsoft.com/office/drawing/2014/main" id="{846847E9-CD8B-4BBF-BF47-776DAE3FB67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45934" y="1209487"/>
            <a:ext cx="3905420" cy="1777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pilkobling 25">
            <a:extLst>
              <a:ext uri="{FF2B5EF4-FFF2-40B4-BE49-F238E27FC236}">
                <a16:creationId xmlns:a16="http://schemas.microsoft.com/office/drawing/2014/main" id="{1A92F2B8-DB6F-42FA-B962-FFA098CC2F7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846643" y="2457729"/>
            <a:ext cx="4404711" cy="529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tt pilkobling 27">
            <a:extLst>
              <a:ext uri="{FF2B5EF4-FFF2-40B4-BE49-F238E27FC236}">
                <a16:creationId xmlns:a16="http://schemas.microsoft.com/office/drawing/2014/main" id="{2BC54A2E-A25C-4905-9DA9-A86CD3471E4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757432" y="3844940"/>
            <a:ext cx="4493922" cy="25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l: opp og ned 31">
            <a:extLst>
              <a:ext uri="{FF2B5EF4-FFF2-40B4-BE49-F238E27FC236}">
                <a16:creationId xmlns:a16="http://schemas.microsoft.com/office/drawing/2014/main" id="{A0C2E167-285E-47F3-8BC4-C3C57865C552}"/>
              </a:ext>
            </a:extLst>
          </p:cNvPr>
          <p:cNvSpPr/>
          <p:nvPr/>
        </p:nvSpPr>
        <p:spPr>
          <a:xfrm>
            <a:off x="7359805" y="3402747"/>
            <a:ext cx="249787" cy="526127"/>
          </a:xfrm>
          <a:prstGeom prst="upDownArrow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4377019" y="3703792"/>
            <a:ext cx="415514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A507EDA4-13BA-42FE-B44E-9C946674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5" y="545383"/>
            <a:ext cx="6960407" cy="1723808"/>
          </a:xfr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C9361A4-AE84-409D-8EBB-21C6EF55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2506917"/>
            <a:ext cx="7341810" cy="11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3FF2A1E2-3550-46B5-864C-EFEC945AC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60" y="171450"/>
            <a:ext cx="7848249" cy="4438650"/>
          </a:xfrm>
        </p:spPr>
      </p:pic>
    </p:spTree>
    <p:extLst>
      <p:ext uri="{BB962C8B-B14F-4D97-AF65-F5344CB8AC3E}">
        <p14:creationId xmlns:p14="http://schemas.microsoft.com/office/powerpoint/2010/main" val="85441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ormal graphs of the sample triples">
            <a:extLst>
              <a:ext uri="{FF2B5EF4-FFF2-40B4-BE49-F238E27FC236}">
                <a16:creationId xmlns:a16="http://schemas.microsoft.com/office/drawing/2014/main" id="{E845A3BE-DA50-4EF2-8F83-43B2C280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4" y="108940"/>
            <a:ext cx="6299200" cy="42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9523972A-D79D-4DE9-9A9B-C2B613B0596C}"/>
              </a:ext>
            </a:extLst>
          </p:cNvPr>
          <p:cNvSpPr txBox="1"/>
          <p:nvPr/>
        </p:nvSpPr>
        <p:spPr>
          <a:xfrm>
            <a:off x="7004050" y="3349139"/>
            <a:ext cx="2032000" cy="12772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100" dirty="0" err="1">
                <a:latin typeface="Calibri" panose="020F0502020204030204" pitchFamily="34" charset="0"/>
              </a:rPr>
              <a:t>Manola</a:t>
            </a:r>
            <a:r>
              <a:rPr lang="en-US" sz="1100" dirty="0">
                <a:latin typeface="Calibri" panose="020F0502020204030204" pitchFamily="34" charset="0"/>
              </a:rPr>
              <a:t>, F., et al. (2014). "RDF 1.1 Primer." </a:t>
            </a:r>
            <a:r>
              <a:rPr lang="en-US" sz="1100" u="sng" dirty="0">
                <a:latin typeface="Calibri" panose="020F0502020204030204" pitchFamily="34" charset="0"/>
              </a:rPr>
              <a:t>W3C Working Group Note. Retrieved 10 January 2021, from https://www.w3.org/TR/rdf11-primer/.</a:t>
            </a:r>
          </a:p>
          <a:p>
            <a:pPr marR="0" algn="ctr"/>
            <a:r>
              <a:rPr lang="nb-NO" sz="1100" dirty="0"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4462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200151"/>
            <a:ext cx="7938247" cy="3394472"/>
          </a:xfrm>
        </p:spPr>
        <p:txBody>
          <a:bodyPr/>
          <a:lstStyle/>
          <a:p>
            <a:r>
              <a:rPr lang="nb-NO" dirty="0"/>
              <a:t>Etter å ha gjennomgått fagstoffet skal du kunne </a:t>
            </a:r>
          </a:p>
          <a:p>
            <a:pPr lvl="1"/>
            <a:r>
              <a:rPr lang="nb-NO" dirty="0"/>
              <a:t>forstå konseptene for Semantisk web-teknologi</a:t>
            </a:r>
          </a:p>
          <a:p>
            <a:pPr lvl="1"/>
            <a:r>
              <a:rPr lang="nb-NO" dirty="0"/>
              <a:t>forstå hvorfor dette er relevant for byggeprosesser</a:t>
            </a:r>
          </a:p>
        </p:txBody>
      </p:sp>
    </p:spTree>
    <p:extLst>
      <p:ext uri="{BB962C8B-B14F-4D97-AF65-F5344CB8AC3E}">
        <p14:creationId xmlns:p14="http://schemas.microsoft.com/office/powerpoint/2010/main" val="31401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6B9C8635-4493-44DD-BD11-CFE5BA88F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870" y="446586"/>
            <a:ext cx="7239616" cy="4069080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948EB417-A40B-4B93-83F1-6655A1551760}"/>
              </a:ext>
            </a:extLst>
          </p:cNvPr>
          <p:cNvSpPr/>
          <p:nvPr/>
        </p:nvSpPr>
        <p:spPr>
          <a:xfrm>
            <a:off x="406844" y="1482381"/>
            <a:ext cx="2539029" cy="504417"/>
          </a:xfrm>
          <a:prstGeom prst="rect">
            <a:avLst/>
          </a:prstGeom>
          <a:solidFill>
            <a:srgbClr val="FFFF00">
              <a:alpha val="1900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ACD7F8EB-E4AC-4682-9496-1A68A18A397B}"/>
              </a:ext>
            </a:extLst>
          </p:cNvPr>
          <p:cNvSpPr/>
          <p:nvPr/>
        </p:nvSpPr>
        <p:spPr>
          <a:xfrm>
            <a:off x="2001070" y="1970586"/>
            <a:ext cx="1415673" cy="504417"/>
          </a:xfrm>
          <a:prstGeom prst="rect">
            <a:avLst/>
          </a:prstGeom>
          <a:solidFill>
            <a:srgbClr val="FFFF00">
              <a:alpha val="1900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30D46F23-E01E-451E-94C7-6E6C47529F2D}"/>
              </a:ext>
            </a:extLst>
          </p:cNvPr>
          <p:cNvSpPr/>
          <p:nvPr/>
        </p:nvSpPr>
        <p:spPr>
          <a:xfrm>
            <a:off x="5270540" y="3815928"/>
            <a:ext cx="1584394" cy="504417"/>
          </a:xfrm>
          <a:prstGeom prst="rect">
            <a:avLst/>
          </a:prstGeom>
          <a:solidFill>
            <a:srgbClr val="FFFF00">
              <a:alpha val="1900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97E859F0-099C-4B52-AE24-D5E68B047D30}"/>
              </a:ext>
            </a:extLst>
          </p:cNvPr>
          <p:cNvSpPr/>
          <p:nvPr/>
        </p:nvSpPr>
        <p:spPr>
          <a:xfrm>
            <a:off x="1368817" y="3497190"/>
            <a:ext cx="1584394" cy="504417"/>
          </a:xfrm>
          <a:prstGeom prst="rect">
            <a:avLst/>
          </a:prstGeom>
          <a:solidFill>
            <a:srgbClr val="FFFF00">
              <a:alpha val="1900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A677B10-376B-498D-BBE5-BD0FF94F0BD4}"/>
              </a:ext>
            </a:extLst>
          </p:cNvPr>
          <p:cNvSpPr/>
          <p:nvPr/>
        </p:nvSpPr>
        <p:spPr>
          <a:xfrm>
            <a:off x="2049500" y="415253"/>
            <a:ext cx="1734574" cy="504417"/>
          </a:xfrm>
          <a:prstGeom prst="rect">
            <a:avLst/>
          </a:prstGeom>
          <a:solidFill>
            <a:srgbClr val="FFFF00">
              <a:alpha val="19000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8B66660-4FE6-44DB-A203-9CC98AF32C2C}"/>
              </a:ext>
            </a:extLst>
          </p:cNvPr>
          <p:cNvSpPr/>
          <p:nvPr/>
        </p:nvSpPr>
        <p:spPr>
          <a:xfrm>
            <a:off x="4287257" y="1998844"/>
            <a:ext cx="1311950" cy="560070"/>
          </a:xfrm>
          <a:prstGeom prst="ellipse">
            <a:avLst/>
          </a:prstGeom>
          <a:solidFill>
            <a:srgbClr val="FFFF00">
              <a:alpha val="19000"/>
            </a:srgbClr>
          </a:solidFill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kstSylinder 51">
            <a:extLst>
              <a:ext uri="{FF2B5EF4-FFF2-40B4-BE49-F238E27FC236}">
                <a16:creationId xmlns:a16="http://schemas.microsoft.com/office/drawing/2014/main" id="{313CB9B0-45DA-4137-A7A7-F9E93F0A6B14}"/>
              </a:ext>
            </a:extLst>
          </p:cNvPr>
          <p:cNvSpPr txBox="1"/>
          <p:nvPr/>
        </p:nvSpPr>
        <p:spPr>
          <a:xfrm>
            <a:off x="6203950" y="198101"/>
            <a:ext cx="2698750" cy="938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100" dirty="0" err="1">
                <a:latin typeface="Calibri" panose="020F0502020204030204" pitchFamily="34" charset="0"/>
              </a:rPr>
              <a:t>Vardeman</a:t>
            </a:r>
            <a:r>
              <a:rPr lang="en-US" sz="1100" dirty="0">
                <a:latin typeface="Calibri" panose="020F0502020204030204" pitchFamily="34" charset="0"/>
              </a:rPr>
              <a:t>, I., et al. (2017). "An Ontology Design Pattern and its use case for modeling material transformation." </a:t>
            </a:r>
            <a:r>
              <a:rPr lang="en-US" sz="1100" u="sng" dirty="0">
                <a:latin typeface="Calibri" panose="020F0502020204030204" pitchFamily="34" charset="0"/>
              </a:rPr>
              <a:t>Semantic Web </a:t>
            </a:r>
            <a:r>
              <a:rPr lang="en-US" sz="1100" b="1" u="sng" dirty="0">
                <a:latin typeface="Calibri" panose="020F0502020204030204" pitchFamily="34" charset="0"/>
              </a:rPr>
              <a:t>8(5): 719-731.</a:t>
            </a:r>
          </a:p>
          <a:p>
            <a:pPr marR="0" algn="ctr"/>
            <a:r>
              <a:rPr lang="nb-NO" sz="1100" dirty="0"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01973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ked Open Data Cloud Image">
            <a:extLst>
              <a:ext uri="{FF2B5EF4-FFF2-40B4-BE49-F238E27FC236}">
                <a16:creationId xmlns:a16="http://schemas.microsoft.com/office/drawing/2014/main" id="{9A01181F-3F80-4EE1-91B1-9ADE5DCFA6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" y="83185"/>
            <a:ext cx="4522543" cy="46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98619E26-28C3-4F0B-9F59-E88930F9CE55}"/>
              </a:ext>
            </a:extLst>
          </p:cNvPr>
          <p:cNvSpPr txBox="1"/>
          <p:nvPr/>
        </p:nvSpPr>
        <p:spPr>
          <a:xfrm>
            <a:off x="6650851" y="4209392"/>
            <a:ext cx="22621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https://lod-cloud.net/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A5D6861E-6142-41C6-AF8A-15ECB9CB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88311"/>
            <a:ext cx="4870632" cy="734705"/>
          </a:xfrm>
          <a:prstGeom prst="rect">
            <a:avLst/>
          </a:prstGeom>
        </p:spPr>
      </p:pic>
      <p:pic>
        <p:nvPicPr>
          <p:cNvPr id="5124" name="Picture 4" descr="Get a 5* mug">
            <a:extLst>
              <a:ext uri="{FF2B5EF4-FFF2-40B4-BE49-F238E27FC236}">
                <a16:creationId xmlns:a16="http://schemas.microsoft.com/office/drawing/2014/main" id="{C4599B34-AB66-4F07-BD91-586C4CD6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26" y="1212196"/>
            <a:ext cx="2719107" cy="27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328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1C37E9E0-4641-4F67-88C1-800218EA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4" y="160871"/>
            <a:ext cx="8021171" cy="45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8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1938B0E8-38C5-4C9E-9FA1-A5BB0CD8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6" y="69119"/>
            <a:ext cx="7941380" cy="45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4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9523972A-D79D-4DE9-9A9B-C2B613B0596C}"/>
              </a:ext>
            </a:extLst>
          </p:cNvPr>
          <p:cNvSpPr txBox="1"/>
          <p:nvPr/>
        </p:nvSpPr>
        <p:spPr>
          <a:xfrm>
            <a:off x="7004050" y="3349139"/>
            <a:ext cx="2032000" cy="12772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100" dirty="0" err="1">
                <a:latin typeface="Calibri" panose="020F0502020204030204" pitchFamily="34" charset="0"/>
              </a:rPr>
              <a:t>Manola</a:t>
            </a:r>
            <a:r>
              <a:rPr lang="en-US" sz="1100" dirty="0">
                <a:latin typeface="Calibri" panose="020F0502020204030204" pitchFamily="34" charset="0"/>
              </a:rPr>
              <a:t>, F., et al. (2014). "RDF 1.1 Primer." </a:t>
            </a:r>
            <a:r>
              <a:rPr lang="en-US" sz="1100" u="sng" dirty="0">
                <a:latin typeface="Calibri" panose="020F0502020204030204" pitchFamily="34" charset="0"/>
              </a:rPr>
              <a:t>W3C Working Group Note. Retrieved 10 January 2021, from https://www.w3.org/TR/rdf11-primer/.</a:t>
            </a:r>
          </a:p>
          <a:p>
            <a:pPr marR="0" algn="ctr"/>
            <a:r>
              <a:rPr lang="nb-NO" sz="1100" dirty="0"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2050" name="Picture 2" descr="Triples resulting from the TriG example">
            <a:extLst>
              <a:ext uri="{FF2B5EF4-FFF2-40B4-BE49-F238E27FC236}">
                <a16:creationId xmlns:a16="http://schemas.microsoft.com/office/drawing/2014/main" id="{F10F03AE-B3F0-45BB-9CBB-44308CC32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913" y="153609"/>
            <a:ext cx="5487987" cy="447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91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16EF5956-3AD0-4C36-B56C-FA39E843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</p:spPr>
        <p:txBody>
          <a:bodyPr>
            <a:normAutofit/>
          </a:bodyPr>
          <a:lstStyle/>
          <a:p>
            <a:r>
              <a:rPr lang="nb-NO" dirty="0"/>
              <a:t>Hvordan klassifiseres virkeligheten?</a:t>
            </a:r>
          </a:p>
        </p:txBody>
      </p:sp>
      <p:sp>
        <p:nvSpPr>
          <p:cNvPr id="12" name="Plassholder for innhold 9">
            <a:extLst>
              <a:ext uri="{FF2B5EF4-FFF2-40B4-BE49-F238E27FC236}">
                <a16:creationId xmlns:a16="http://schemas.microsoft.com/office/drawing/2014/main" id="{8FC940A4-CDD1-439F-A603-4558E64E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099" y="1009650"/>
            <a:ext cx="4751039" cy="3614738"/>
          </a:xfrm>
        </p:spPr>
        <p:txBody>
          <a:bodyPr>
            <a:normAutofit/>
          </a:bodyPr>
          <a:lstStyle/>
          <a:p>
            <a:r>
              <a:rPr lang="nb-NO" sz="1600" dirty="0"/>
              <a:t>Dette digitale objektet representerer et fenomen av klassen Rekkverk og kun det.</a:t>
            </a:r>
          </a:p>
          <a:p>
            <a:pPr lvl="1"/>
            <a:r>
              <a:rPr lang="nb-NO" sz="1200" dirty="0"/>
              <a:t>Objekter i denne klassen skal ha disse egenskapene, med disse tillatte verdiene…</a:t>
            </a:r>
          </a:p>
          <a:p>
            <a:r>
              <a:rPr lang="nb-NO" sz="1600" dirty="0"/>
              <a:t>Dette andre digitale objektet representerer et fenomen av klassen Gjerde</a:t>
            </a:r>
          </a:p>
          <a:p>
            <a:pPr lvl="1"/>
            <a:r>
              <a:rPr lang="nb-NO" sz="1200" dirty="0"/>
              <a:t>Objekter i denne klassen skal ha disse egenskapene, med disse tillatte verdiene…</a:t>
            </a:r>
          </a:p>
          <a:p>
            <a:pPr lvl="1"/>
            <a:endParaRPr lang="nb-NO" sz="1400" dirty="0"/>
          </a:p>
          <a:p>
            <a:pPr lvl="1"/>
            <a:endParaRPr lang="nb-NO" sz="1400" dirty="0"/>
          </a:p>
          <a:p>
            <a:r>
              <a:rPr lang="en-GB" sz="1600" dirty="0"/>
              <a:t>Denne </a:t>
            </a:r>
            <a:r>
              <a:rPr lang="en-GB" sz="1600" dirty="0" err="1"/>
              <a:t>tingen</a:t>
            </a:r>
            <a:r>
              <a:rPr lang="en-GB" sz="1600" dirty="0"/>
              <a:t> </a:t>
            </a:r>
            <a:r>
              <a:rPr lang="en-GB" sz="1600" dirty="0" err="1"/>
              <a:t>fra</a:t>
            </a:r>
            <a:r>
              <a:rPr lang="en-GB" sz="1600" dirty="0"/>
              <a:t> </a:t>
            </a:r>
            <a:r>
              <a:rPr lang="en-GB" sz="1600" dirty="0" err="1"/>
              <a:t>virkeligheten</a:t>
            </a:r>
            <a:r>
              <a:rPr lang="en-GB" sz="1600" dirty="0"/>
              <a:t> er </a:t>
            </a:r>
            <a:r>
              <a:rPr lang="en-GB" sz="1600" dirty="0" err="1"/>
              <a:t>av</a:t>
            </a:r>
            <a:r>
              <a:rPr lang="en-GB" sz="1600" dirty="0"/>
              <a:t> </a:t>
            </a:r>
            <a:r>
              <a:rPr lang="en-GB" sz="1600" dirty="0" err="1"/>
              <a:t>klassene</a:t>
            </a:r>
            <a:r>
              <a:rPr lang="en-GB" sz="1600" dirty="0"/>
              <a:t> </a:t>
            </a:r>
            <a:r>
              <a:rPr lang="en-GB" sz="1600" dirty="0" err="1"/>
              <a:t>Rekkverk</a:t>
            </a:r>
            <a:r>
              <a:rPr lang="en-GB" sz="1600" dirty="0"/>
              <a:t>, </a:t>
            </a:r>
            <a:r>
              <a:rPr lang="en-GB" sz="1600" dirty="0" err="1"/>
              <a:t>Gjerde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 </a:t>
            </a:r>
            <a:r>
              <a:rPr lang="en-GB" sz="1600" dirty="0" err="1"/>
              <a:t>Autovern</a:t>
            </a:r>
            <a:endParaRPr lang="en-GB" sz="1600" dirty="0"/>
          </a:p>
          <a:p>
            <a:pPr lvl="1"/>
            <a:r>
              <a:rPr lang="en-GB" sz="1200" dirty="0"/>
              <a:t>Det </a:t>
            </a:r>
            <a:r>
              <a:rPr lang="en-GB" sz="1200" dirty="0" err="1"/>
              <a:t>kan</a:t>
            </a:r>
            <a:r>
              <a:rPr lang="en-GB" sz="1200" dirty="0"/>
              <a:t> ha </a:t>
            </a:r>
            <a:r>
              <a:rPr lang="en-GB" sz="1200" dirty="0" err="1"/>
              <a:t>noen</a:t>
            </a:r>
            <a:r>
              <a:rPr lang="en-GB" sz="1200" dirty="0"/>
              <a:t> </a:t>
            </a:r>
            <a:r>
              <a:rPr lang="en-GB" sz="1200" dirty="0" err="1"/>
              <a:t>av</a:t>
            </a:r>
            <a:r>
              <a:rPr lang="en-GB" sz="1200" dirty="0"/>
              <a:t> </a:t>
            </a:r>
            <a:r>
              <a:rPr lang="en-GB" sz="1200" dirty="0" err="1"/>
              <a:t>disse</a:t>
            </a:r>
            <a:r>
              <a:rPr lang="en-GB" sz="1200" dirty="0"/>
              <a:t> </a:t>
            </a:r>
            <a:r>
              <a:rPr lang="en-GB" sz="1200" dirty="0" err="1"/>
              <a:t>egenskapene</a:t>
            </a:r>
            <a:r>
              <a:rPr lang="en-GB" sz="1200" dirty="0"/>
              <a:t>, men </a:t>
            </a:r>
            <a:r>
              <a:rPr lang="en-GB" sz="1200" dirty="0" err="1"/>
              <a:t>også</a:t>
            </a:r>
            <a:r>
              <a:rPr lang="en-GB" sz="1200" dirty="0"/>
              <a:t> </a:t>
            </a:r>
            <a:r>
              <a:rPr lang="en-GB" sz="1200" dirty="0" err="1"/>
              <a:t>andre</a:t>
            </a:r>
            <a:endParaRPr lang="en-GB" sz="12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EC9DE66E-6522-400B-B212-6E8BC43E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2119972"/>
            <a:ext cx="2349483" cy="1567087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657F53B-B08F-4E64-B1BF-48C9CDD3E2C6}"/>
              </a:ext>
            </a:extLst>
          </p:cNvPr>
          <p:cNvSpPr/>
          <p:nvPr/>
        </p:nvSpPr>
        <p:spPr>
          <a:xfrm>
            <a:off x="423862" y="3435927"/>
            <a:ext cx="16017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700" dirty="0"/>
              <a:t>Foto: </a:t>
            </a:r>
            <a:r>
              <a:rPr lang="en-US" sz="7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Silje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7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Drevdal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/ </a:t>
            </a:r>
            <a:r>
              <a:rPr lang="en-US" sz="7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Statens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7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vegvesen</a:t>
            </a:r>
            <a:endParaRPr lang="nb-NO" sz="700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6EC74D09-3B60-4927-B82C-4E021C57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83" y="3881300"/>
            <a:ext cx="2022885" cy="37807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18017C7-5812-46DD-B1E6-BA5FAC86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7247" y="1262200"/>
            <a:ext cx="1298471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kstSylinder 17">
            <a:extLst>
              <a:ext uri="{FF2B5EF4-FFF2-40B4-BE49-F238E27FC236}">
                <a16:creationId xmlns:a16="http://schemas.microsoft.com/office/drawing/2014/main" id="{5B1E057C-86BC-4656-B2AB-25716F9B612E}"/>
              </a:ext>
            </a:extLst>
          </p:cNvPr>
          <p:cNvSpPr txBox="1"/>
          <p:nvPr/>
        </p:nvSpPr>
        <p:spPr>
          <a:xfrm>
            <a:off x="1180849" y="150615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16EF5956-3AD0-4C36-B56C-FA39E843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Hva er en and?</a:t>
            </a:r>
          </a:p>
        </p:txBody>
      </p:sp>
      <p:sp>
        <p:nvSpPr>
          <p:cNvPr id="12" name="Plassholder for innhold 9">
            <a:extLst>
              <a:ext uri="{FF2B5EF4-FFF2-40B4-BE49-F238E27FC236}">
                <a16:creationId xmlns:a16="http://schemas.microsoft.com/office/drawing/2014/main" id="{8FC940A4-CDD1-439F-A603-4558E64E4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9042" y="1027896"/>
            <a:ext cx="4734939" cy="3394472"/>
          </a:xfrm>
        </p:spPr>
        <p:txBody>
          <a:bodyPr>
            <a:normAutofit/>
          </a:bodyPr>
          <a:lstStyle/>
          <a:p>
            <a:r>
              <a:rPr lang="en-GB" sz="2000" dirty="0" err="1"/>
              <a:t>Tradisjonell</a:t>
            </a:r>
            <a:r>
              <a:rPr lang="en-GB" sz="2000" dirty="0"/>
              <a:t> </a:t>
            </a:r>
            <a:r>
              <a:rPr lang="en-GB" sz="2000" dirty="0" err="1"/>
              <a:t>modellering</a:t>
            </a:r>
            <a:endParaRPr lang="en-GB" sz="2000" dirty="0"/>
          </a:p>
          <a:p>
            <a:pPr lvl="1"/>
            <a:r>
              <a:rPr lang="nb-NO" sz="1600" dirty="0"/>
              <a:t>Denne tingen er en and</a:t>
            </a:r>
          </a:p>
          <a:p>
            <a:pPr lvl="1"/>
            <a:r>
              <a:rPr lang="nb-NO" sz="1600" dirty="0"/>
              <a:t>Den har disse egenskapene:</a:t>
            </a:r>
          </a:p>
          <a:p>
            <a:pPr marL="457200" lvl="1" indent="0">
              <a:buNone/>
            </a:pPr>
            <a:endParaRPr lang="nb-NO" sz="1600" dirty="0"/>
          </a:p>
          <a:p>
            <a:r>
              <a:rPr lang="en-GB" sz="2000" dirty="0"/>
              <a:t>Description logic</a:t>
            </a:r>
          </a:p>
          <a:p>
            <a:pPr lvl="1"/>
            <a:r>
              <a:rPr lang="en-US" sz="1600" dirty="0"/>
              <a:t>it looks like a duck, swims like a duck, and quacks like a duck</a:t>
            </a:r>
          </a:p>
          <a:p>
            <a:pPr lvl="1"/>
            <a:r>
              <a:rPr lang="en-US" sz="1600" dirty="0"/>
              <a:t>it probably is a duck. But not for sure</a:t>
            </a:r>
            <a:endParaRPr lang="en-GB" sz="1600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657F53B-B08F-4E64-B1BF-48C9CDD3E2C6}"/>
              </a:ext>
            </a:extLst>
          </p:cNvPr>
          <p:cNvSpPr/>
          <p:nvPr/>
        </p:nvSpPr>
        <p:spPr>
          <a:xfrm>
            <a:off x="6088893" y="3513501"/>
            <a:ext cx="19271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/>
              <a:t>https://en.wikipedia.org/wiki/Duck_test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C5633E6F-43C7-4436-9A6A-EC958DBF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22" y="3910126"/>
            <a:ext cx="2740754" cy="512242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C9B9B45-C603-45EC-A010-A35119AE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76299" y="721132"/>
            <a:ext cx="1298471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Sylinder 15">
            <a:extLst>
              <a:ext uri="{FF2B5EF4-FFF2-40B4-BE49-F238E27FC236}">
                <a16:creationId xmlns:a16="http://schemas.microsoft.com/office/drawing/2014/main" id="{B4CB78FB-F647-4201-A037-609BAD0A7C01}"/>
              </a:ext>
            </a:extLst>
          </p:cNvPr>
          <p:cNvSpPr txBox="1"/>
          <p:nvPr/>
        </p:nvSpPr>
        <p:spPr>
          <a:xfrm>
            <a:off x="3869161" y="177691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EXPRESS</a:t>
            </a:r>
            <a:endParaRPr lang="en-US" dirty="0"/>
          </a:p>
        </p:txBody>
      </p:sp>
      <p:pic>
        <p:nvPicPr>
          <p:cNvPr id="4098" name="Picture 2" descr="Duck test - Wikipedia">
            <a:extLst>
              <a:ext uri="{FF2B5EF4-FFF2-40B4-BE49-F238E27FC236}">
                <a16:creationId xmlns:a16="http://schemas.microsoft.com/office/drawing/2014/main" id="{A8524FE9-89DF-4E1E-BCA4-16FCB4A4F9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228" y="981023"/>
            <a:ext cx="3221827" cy="244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8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B6F7FE-1C5B-314E-9EB6-C3D6F936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Åpent og lukka syn på verden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FC2242AB-C922-4490-AA3D-2816F0E2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9042" y="1200151"/>
            <a:ext cx="4950979" cy="3175906"/>
          </a:xfrm>
        </p:spPr>
        <p:txBody>
          <a:bodyPr>
            <a:normAutofit/>
          </a:bodyPr>
          <a:lstStyle/>
          <a:p>
            <a:r>
              <a:rPr lang="nb-NO" sz="1800" dirty="0" err="1"/>
              <a:t>Closed</a:t>
            </a:r>
            <a:r>
              <a:rPr lang="nb-NO" sz="1800" dirty="0"/>
              <a:t> World </a:t>
            </a:r>
            <a:r>
              <a:rPr lang="nb-NO" sz="1800" dirty="0" err="1"/>
              <a:t>Assumption</a:t>
            </a:r>
            <a:r>
              <a:rPr lang="nb-NO" sz="1800" dirty="0"/>
              <a:t> (CWA)</a:t>
            </a:r>
          </a:p>
          <a:p>
            <a:pPr lvl="1"/>
            <a:r>
              <a:rPr lang="en-GB" sz="1600" dirty="0"/>
              <a:t>The information model is complete in the given context</a:t>
            </a:r>
          </a:p>
          <a:p>
            <a:pPr lvl="1"/>
            <a:r>
              <a:rPr lang="en-GB" sz="1600" dirty="0"/>
              <a:t>Additional or deviating information is invalid</a:t>
            </a:r>
          </a:p>
          <a:p>
            <a:r>
              <a:rPr lang="nb-NO" sz="1800" dirty="0"/>
              <a:t>Open World </a:t>
            </a:r>
            <a:r>
              <a:rPr lang="nb-NO" sz="1800" dirty="0" err="1"/>
              <a:t>Assumption</a:t>
            </a:r>
            <a:r>
              <a:rPr lang="nb-NO" sz="1800" dirty="0"/>
              <a:t> (OWA)</a:t>
            </a:r>
          </a:p>
          <a:p>
            <a:pPr lvl="1"/>
            <a:r>
              <a:rPr lang="en-GB" sz="1600" dirty="0"/>
              <a:t>The information model presents only what is currently known in the given context</a:t>
            </a:r>
          </a:p>
          <a:p>
            <a:pPr lvl="1"/>
            <a:r>
              <a:rPr lang="en-US" sz="1600" dirty="0"/>
              <a:t>Additional information extends the model</a:t>
            </a:r>
          </a:p>
          <a:p>
            <a:endParaRPr lang="en-US" sz="1800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332C33F4-D408-41CF-AE89-0B63C25E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51" y="2794389"/>
            <a:ext cx="2740754" cy="512242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EAE72AE-F90C-429A-A048-151F4F7A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44543" y="1292345"/>
            <a:ext cx="1298471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Sylinder 16">
            <a:extLst>
              <a:ext uri="{FF2B5EF4-FFF2-40B4-BE49-F238E27FC236}">
                <a16:creationId xmlns:a16="http://schemas.microsoft.com/office/drawing/2014/main" id="{0459E25A-25ED-469B-B944-D2898A6326B8}"/>
              </a:ext>
            </a:extLst>
          </p:cNvPr>
          <p:cNvSpPr txBox="1"/>
          <p:nvPr/>
        </p:nvSpPr>
        <p:spPr>
          <a:xfrm>
            <a:off x="7028397" y="153630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35382B9-D425-454C-88C5-BB3B1DF6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1" y="228600"/>
            <a:ext cx="7696870" cy="4353035"/>
          </a:xfrm>
          <a:prstGeom prst="rect">
            <a:avLst/>
          </a:prstGeom>
        </p:spPr>
      </p:pic>
      <p:pic>
        <p:nvPicPr>
          <p:cNvPr id="7" name="Picture 2" descr="Triples resulting from the TriG example">
            <a:extLst>
              <a:ext uri="{FF2B5EF4-FFF2-40B4-BE49-F238E27FC236}">
                <a16:creationId xmlns:a16="http://schemas.microsoft.com/office/drawing/2014/main" id="{5C2FD1BC-25C5-407E-85AB-3055E93CA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9531" y="1133854"/>
            <a:ext cx="3119599" cy="254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6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5A9A63A-921A-4EFC-86D4-EEA6D52F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" y="-1"/>
            <a:ext cx="8379681" cy="47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</p:spPr>
        <p:txBody>
          <a:bodyPr/>
          <a:lstStyle/>
          <a:p>
            <a:r>
              <a:rPr lang="nb-NO" dirty="0"/>
              <a:t>Litteraturhenvisninger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1625" y="1366887"/>
            <a:ext cx="8418513" cy="3282050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RDF 1.1 Primer (w3.org) - https://www.w3.org/TR/rdf11-primer/</a:t>
            </a:r>
            <a:endParaRPr lang="nb-NO" sz="16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nb-NO" sz="1600" dirty="0">
                <a:hlinkClick r:id="rId3"/>
              </a:rPr>
              <a:t>RDF Primer — Turtle </a:t>
            </a:r>
            <a:r>
              <a:rPr lang="nb-NO" sz="1600" dirty="0" err="1">
                <a:hlinkClick r:id="rId3"/>
              </a:rPr>
              <a:t>version</a:t>
            </a:r>
            <a:r>
              <a:rPr lang="nb-NO" sz="1600" dirty="0">
                <a:hlinkClick r:id="rId3"/>
              </a:rPr>
              <a:t> (w3.org) - https://www.w3.org/2007/02/turtle/primer/</a:t>
            </a:r>
            <a:endParaRPr lang="nb-NO" sz="1600" dirty="0"/>
          </a:p>
          <a:p>
            <a:endParaRPr lang="nb-NO" sz="1600" dirty="0"/>
          </a:p>
          <a:p>
            <a:pPr marR="0"/>
            <a:r>
              <a:rPr lang="en-US" sz="18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800" u="sng" dirty="0">
                <a:latin typeface="Calibri" panose="020F0502020204030204" pitchFamily="34" charset="0"/>
              </a:rPr>
              <a:t>Research Companion to Building Information Modeling. - </a:t>
            </a:r>
            <a:r>
              <a:rPr lang="en-US" sz="1800" u="sng" dirty="0">
                <a:latin typeface="Calibri" panose="020F0502020204030204" pitchFamily="34" charset="0"/>
                <a:hlinkClick r:id="rId4"/>
              </a:rPr>
              <a:t>https://www.elgaronline.com/view/edcoll/9781839105517/9781839105517.00010.xml</a:t>
            </a:r>
            <a:r>
              <a:rPr lang="en-US" sz="1800" u="sng" dirty="0">
                <a:latin typeface="Calibri" panose="020F0502020204030204" pitchFamily="34" charset="0"/>
              </a:rPr>
              <a:t> </a:t>
            </a:r>
          </a:p>
          <a:p>
            <a:pPr marR="0"/>
            <a:endParaRPr lang="nb-NO" sz="1800" dirty="0">
              <a:latin typeface="Calibri" panose="020F0502020204030204" pitchFamily="34" charset="0"/>
            </a:endParaRPr>
          </a:p>
          <a:p>
            <a:pPr marR="0"/>
            <a:r>
              <a:rPr lang="nb-NO" sz="1800" dirty="0">
                <a:latin typeface="Calibri" panose="020F0502020204030204" pitchFamily="34" charset="0"/>
              </a:rPr>
              <a:t>Luiten, B., et al. (2017). INTERLINK D4. </a:t>
            </a:r>
            <a:r>
              <a:rPr lang="nb-NO" sz="1800" dirty="0" err="1">
                <a:latin typeface="Calibri" panose="020F0502020204030204" pitchFamily="34" charset="0"/>
              </a:rPr>
              <a:t>Principles</a:t>
            </a:r>
            <a:r>
              <a:rPr lang="nb-NO" sz="1800" dirty="0">
                <a:latin typeface="Calibri" panose="020F0502020204030204" pitchFamily="34" charset="0"/>
              </a:rPr>
              <a:t> for a European Road OTL. Brussels, </a:t>
            </a:r>
            <a:r>
              <a:rPr lang="nb-NO" sz="1800" dirty="0" err="1">
                <a:latin typeface="Calibri" panose="020F0502020204030204" pitchFamily="34" charset="0"/>
              </a:rPr>
              <a:t>Belgium</a:t>
            </a:r>
            <a:r>
              <a:rPr lang="nb-NO" sz="1800" dirty="0">
                <a:latin typeface="Calibri" panose="020F0502020204030204" pitchFamily="34" charset="0"/>
              </a:rPr>
              <a:t>. – kap.6 - </a:t>
            </a:r>
            <a:r>
              <a:rPr lang="nb-NO" sz="1800" dirty="0">
                <a:latin typeface="Calibri" panose="020F0502020204030204" pitchFamily="34" charset="0"/>
                <a:hlinkClick r:id="rId5"/>
              </a:rPr>
              <a:t>https://www.roadotl.eu/news/interlink-d4-principles-for-a-european-road-otl/</a:t>
            </a:r>
            <a:r>
              <a:rPr lang="nb-NO" sz="1800" dirty="0">
                <a:latin typeface="Calibri" panose="020F0502020204030204" pitchFamily="34" charset="0"/>
              </a:rPr>
              <a:t> </a:t>
            </a:r>
          </a:p>
          <a:p>
            <a:pPr marL="0" marR="0" indent="0">
              <a:buNone/>
            </a:pPr>
            <a:endParaRPr lang="nb-NO" sz="1600" dirty="0"/>
          </a:p>
          <a:p>
            <a:r>
              <a:rPr lang="nb-NO" sz="1600" dirty="0"/>
              <a:t>Forelesningsnotater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392270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60631DA-B99B-4500-B287-F0FBDFFB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" y="-20171"/>
            <a:ext cx="8440683" cy="47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9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CB4CA9A-85D3-4DD7-98D3-8AC0E01D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" y="0"/>
            <a:ext cx="8416908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2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0424B96-BEFD-4EB7-B4EE-85678B56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" y="0"/>
            <a:ext cx="8369354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9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799AC55E-B233-4B2E-BA60-1733F6D8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" y="-1"/>
            <a:ext cx="8369355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08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67266EBE-FEBE-4BE2-B5EA-E32AD988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" y="0"/>
            <a:ext cx="8440683" cy="47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8290E30-80B5-4851-80E7-28060321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" y="0"/>
            <a:ext cx="8428794" cy="47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2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6E3F97CB-CEDE-443B-9659-8C7277AC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3" y="246955"/>
            <a:ext cx="7885143" cy="44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6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09852" y="273844"/>
            <a:ext cx="7435973" cy="994172"/>
          </a:xfrm>
        </p:spPr>
        <p:txBody>
          <a:bodyPr>
            <a:normAutofit/>
          </a:bodyPr>
          <a:lstStyle/>
          <a:p>
            <a:r>
              <a:rPr lang="nb-NO" sz="2400" dirty="0"/>
              <a:t>Linking and </a:t>
            </a:r>
            <a:r>
              <a:rPr lang="nb-NO" sz="2400" dirty="0" err="1"/>
              <a:t>mapping</a:t>
            </a:r>
            <a:r>
              <a:rPr lang="nb-NO" sz="2400" dirty="0"/>
              <a:t> </a:t>
            </a:r>
            <a:r>
              <a:rPr lang="nb-NO" sz="2400" dirty="0" err="1"/>
              <a:t>information</a:t>
            </a:r>
            <a:r>
              <a:rPr lang="nb-NO" sz="2400" dirty="0"/>
              <a:t> </a:t>
            </a:r>
            <a:r>
              <a:rPr lang="nb-NO" sz="2400" dirty="0" err="1"/>
              <a:t>models</a:t>
            </a:r>
            <a:r>
              <a:rPr lang="nb-NO" sz="2400" dirty="0"/>
              <a:t> and </a:t>
            </a:r>
            <a:r>
              <a:rPr lang="nb-NO" sz="2400" dirty="0" err="1"/>
              <a:t>information</a:t>
            </a:r>
            <a:endParaRPr lang="nb-NO" sz="2400" dirty="0"/>
          </a:p>
        </p:txBody>
      </p:sp>
      <p:pic>
        <p:nvPicPr>
          <p:cNvPr id="13" name="Picture 2" descr="http://wpd1.s3.eu-central-1.amazonaws.com/img/Framework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9917" y="1067243"/>
            <a:ext cx="4029319" cy="33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lassholder for innhold 7">
            <a:extLst>
              <a:ext uri="{FF2B5EF4-FFF2-40B4-BE49-F238E27FC236}">
                <a16:creationId xmlns:a16="http://schemas.microsoft.com/office/drawing/2014/main" id="{4CAFCB44-C388-4E77-9839-AF3873890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4"/>
          <a:stretch/>
        </p:blipFill>
        <p:spPr>
          <a:xfrm>
            <a:off x="609852" y="1224313"/>
            <a:ext cx="3424266" cy="3263504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47100465-A91E-409C-9D52-C785AF8F7679}"/>
              </a:ext>
            </a:extLst>
          </p:cNvPr>
          <p:cNvSpPr txBox="1"/>
          <p:nvPr/>
        </p:nvSpPr>
        <p:spPr>
          <a:xfrm>
            <a:off x="6676464" y="4076257"/>
            <a:ext cx="237340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nb-NO" sz="1200" dirty="0">
                <a:latin typeface="Calibri" panose="020F0502020204030204" pitchFamily="34" charset="0"/>
              </a:rPr>
              <a:t>Luiten, B., et al. (2017). INTERLINK D4. </a:t>
            </a:r>
            <a:r>
              <a:rPr lang="nb-NO" sz="1200" dirty="0" err="1">
                <a:latin typeface="Calibri" panose="020F0502020204030204" pitchFamily="34" charset="0"/>
              </a:rPr>
              <a:t>Principles</a:t>
            </a:r>
            <a:r>
              <a:rPr lang="nb-NO" sz="1200" dirty="0">
                <a:latin typeface="Calibri" panose="020F0502020204030204" pitchFamily="34" charset="0"/>
              </a:rPr>
              <a:t> for a European Road OTL. Brussels, </a:t>
            </a:r>
            <a:r>
              <a:rPr lang="nb-NO" sz="1200" dirty="0" err="1">
                <a:latin typeface="Calibri" panose="020F0502020204030204" pitchFamily="34" charset="0"/>
              </a:rPr>
              <a:t>Belgium</a:t>
            </a:r>
            <a:r>
              <a:rPr lang="nb-NO" sz="1200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4032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>
            <a:extLst>
              <a:ext uri="{FF2B5EF4-FFF2-40B4-BE49-F238E27FC236}">
                <a16:creationId xmlns:a16="http://schemas.microsoft.com/office/drawing/2014/main" id="{8C97055B-7754-43CF-9595-A429D942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31" y="2822013"/>
            <a:ext cx="4442925" cy="1131617"/>
          </a:xfrm>
          <a:prstGeom prst="rect">
            <a:avLst/>
          </a:prstGeom>
        </p:spPr>
      </p:pic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B00AF776-32E8-4976-8CBB-030ED588B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105" y="982369"/>
            <a:ext cx="6077839" cy="1407797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47E3008-3B92-48AA-BBEB-9435EF24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32" y="153658"/>
            <a:ext cx="7288450" cy="857250"/>
          </a:xfrm>
        </p:spPr>
        <p:txBody>
          <a:bodyPr>
            <a:normAutofit/>
          </a:bodyPr>
          <a:lstStyle/>
          <a:p>
            <a:r>
              <a:rPr lang="nb-NO" sz="3200" dirty="0" err="1"/>
              <a:t>Example</a:t>
            </a:r>
            <a:r>
              <a:rPr lang="nb-NO" sz="3200" dirty="0"/>
              <a:t> </a:t>
            </a:r>
            <a:r>
              <a:rPr lang="nb-NO" sz="3200" dirty="0" err="1"/>
              <a:t>LinkSet</a:t>
            </a:r>
            <a:r>
              <a:rPr lang="nb-NO" sz="3200" dirty="0"/>
              <a:t>: NVDB </a:t>
            </a:r>
            <a:r>
              <a:rPr lang="nb-NO" sz="3200" dirty="0">
                <a:sym typeface="Wingdings" panose="05000000000000000000" pitchFamily="2" charset="2"/>
              </a:rPr>
              <a:t> GDF</a:t>
            </a:r>
            <a:endParaRPr lang="en-US" sz="3200" dirty="0"/>
          </a:p>
        </p:txBody>
      </p:sp>
      <p:sp>
        <p:nvSpPr>
          <p:cNvPr id="5" name="Snakkeboble: oval 4">
            <a:extLst>
              <a:ext uri="{FF2B5EF4-FFF2-40B4-BE49-F238E27FC236}">
                <a16:creationId xmlns:a16="http://schemas.microsoft.com/office/drawing/2014/main" id="{A732516E-4AD5-4371-8FD3-8C9BC7E64D20}"/>
              </a:ext>
            </a:extLst>
          </p:cNvPr>
          <p:cNvSpPr/>
          <p:nvPr/>
        </p:nvSpPr>
        <p:spPr>
          <a:xfrm>
            <a:off x="4309256" y="1815837"/>
            <a:ext cx="914400" cy="453910"/>
          </a:xfrm>
          <a:prstGeom prst="wedgeEllipseCallout">
            <a:avLst>
              <a:gd name="adj1" fmla="val -65437"/>
              <a:gd name="adj2" fmla="val 538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GDF</a:t>
            </a:r>
            <a:endParaRPr lang="en-US" sz="1350" dirty="0"/>
          </a:p>
        </p:txBody>
      </p:sp>
      <p:sp>
        <p:nvSpPr>
          <p:cNvPr id="6" name="Snakkeboble: oval 5">
            <a:extLst>
              <a:ext uri="{FF2B5EF4-FFF2-40B4-BE49-F238E27FC236}">
                <a16:creationId xmlns:a16="http://schemas.microsoft.com/office/drawing/2014/main" id="{5AECE04B-0BC3-49C6-B154-B4338BE0E078}"/>
              </a:ext>
            </a:extLst>
          </p:cNvPr>
          <p:cNvSpPr/>
          <p:nvPr/>
        </p:nvSpPr>
        <p:spPr>
          <a:xfrm>
            <a:off x="1782153" y="1172616"/>
            <a:ext cx="1031017" cy="453910"/>
          </a:xfrm>
          <a:prstGeom prst="wedgeEllipseCallout">
            <a:avLst>
              <a:gd name="adj1" fmla="val -60333"/>
              <a:gd name="adj2" fmla="val 436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NVDB</a:t>
            </a:r>
            <a:endParaRPr lang="en-US" sz="1350" dirty="0"/>
          </a:p>
        </p:txBody>
      </p:sp>
      <p:sp>
        <p:nvSpPr>
          <p:cNvPr id="8" name="Snakkeboble: oval 7">
            <a:extLst>
              <a:ext uri="{FF2B5EF4-FFF2-40B4-BE49-F238E27FC236}">
                <a16:creationId xmlns:a16="http://schemas.microsoft.com/office/drawing/2014/main" id="{CE255436-8ACF-4D8A-AECB-7546D9DE29DA}"/>
              </a:ext>
            </a:extLst>
          </p:cNvPr>
          <p:cNvSpPr/>
          <p:nvPr/>
        </p:nvSpPr>
        <p:spPr>
          <a:xfrm>
            <a:off x="847942" y="4161132"/>
            <a:ext cx="1385156" cy="453910"/>
          </a:xfrm>
          <a:prstGeom prst="wedgeEllipseCallout">
            <a:avLst>
              <a:gd name="adj1" fmla="val 1882"/>
              <a:gd name="adj2" fmla="val -1273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SPARQL</a:t>
            </a:r>
            <a:endParaRPr lang="en-US" sz="1350" dirty="0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E5749BDA-8AF5-4FBF-8957-E3A50C56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52" y="2635992"/>
            <a:ext cx="5333396" cy="2268226"/>
          </a:xfrm>
          <a:prstGeom prst="rect">
            <a:avLst/>
          </a:prstGeom>
        </p:spPr>
      </p:pic>
      <p:sp>
        <p:nvSpPr>
          <p:cNvPr id="14" name="Pil: høyre 13">
            <a:extLst>
              <a:ext uri="{FF2B5EF4-FFF2-40B4-BE49-F238E27FC236}">
                <a16:creationId xmlns:a16="http://schemas.microsoft.com/office/drawing/2014/main" id="{EF470CF2-82DC-40AB-BAAB-50AA722FFF48}"/>
              </a:ext>
            </a:extLst>
          </p:cNvPr>
          <p:cNvSpPr/>
          <p:nvPr/>
        </p:nvSpPr>
        <p:spPr>
          <a:xfrm>
            <a:off x="2369745" y="4072041"/>
            <a:ext cx="1197307" cy="45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/>
              <a:t>Result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20785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42455D5-391D-48D8-9117-7E8EB5C59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t="26292" r="9186" b="21696"/>
          <a:stretch/>
        </p:blipFill>
        <p:spPr>
          <a:xfrm>
            <a:off x="662522" y="699247"/>
            <a:ext cx="7883084" cy="36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C81FD8-DC6F-42C5-B1C8-C3F746FA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</p:spPr>
        <p:txBody>
          <a:bodyPr/>
          <a:lstStyle/>
          <a:p>
            <a:r>
              <a:rPr lang="nb-NO" dirty="0"/>
              <a:t>Den semantiske webben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AFBF68-0382-4DBE-B370-19ECCD40B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8418747" cy="3613774"/>
          </a:xfrm>
        </p:spPr>
        <p:txBody>
          <a:bodyPr/>
          <a:lstStyle/>
          <a:p>
            <a:r>
              <a:rPr lang="nb-NO" sz="2000" dirty="0"/>
              <a:t>Maskintolkbar informasjon kobla sammen på en standardisert måte</a:t>
            </a:r>
          </a:p>
          <a:p>
            <a:r>
              <a:rPr lang="nb-NO" sz="2000" dirty="0"/>
              <a:t>Unike og persistente </a:t>
            </a:r>
            <a:r>
              <a:rPr lang="nb-NO" sz="2000" dirty="0" err="1"/>
              <a:t>identer</a:t>
            </a:r>
            <a:endParaRPr lang="nb-NO" sz="2000" dirty="0"/>
          </a:p>
          <a:p>
            <a:r>
              <a:rPr lang="nb-NO" sz="2000" dirty="0"/>
              <a:t>Informasjon og modeller i grafer</a:t>
            </a:r>
          </a:p>
          <a:p>
            <a:endParaRPr lang="nb-NO" sz="20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1140175-00C6-4209-BFB0-E52B8AB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5" y="2693491"/>
            <a:ext cx="7698441" cy="1128151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59383620-A43F-4ED6-A8D7-FEBFF5CCB5CB}"/>
              </a:ext>
            </a:extLst>
          </p:cNvPr>
          <p:cNvSpPr txBox="1"/>
          <p:nvPr/>
        </p:nvSpPr>
        <p:spPr>
          <a:xfrm>
            <a:off x="4688542" y="3948292"/>
            <a:ext cx="415514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</p:spTree>
    <p:extLst>
      <p:ext uri="{BB962C8B-B14F-4D97-AF65-F5344CB8AC3E}">
        <p14:creationId xmlns:p14="http://schemas.microsoft.com/office/powerpoint/2010/main" val="27289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5EDD74B-C5B2-40CE-8D9E-5791BB01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2" t="24874" r="9756" b="24658"/>
          <a:stretch/>
        </p:blipFill>
        <p:spPr>
          <a:xfrm>
            <a:off x="355990" y="457200"/>
            <a:ext cx="8095486" cy="37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6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F54D4010-63D7-4BA7-8DCC-B8D18DD19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1649" r="8131" b="13971"/>
          <a:stretch/>
        </p:blipFill>
        <p:spPr>
          <a:xfrm>
            <a:off x="820271" y="0"/>
            <a:ext cx="7012641" cy="46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96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5D3F141F-9AC3-4B17-BD17-2E46FCBE1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18" y="1111360"/>
            <a:ext cx="8139448" cy="3216613"/>
          </a:xfr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4793877" y="4052888"/>
            <a:ext cx="415514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  <p:pic>
        <p:nvPicPr>
          <p:cNvPr id="10" name="Plassholder for innhold 4">
            <a:extLst>
              <a:ext uri="{FF2B5EF4-FFF2-40B4-BE49-F238E27FC236}">
                <a16:creationId xmlns:a16="http://schemas.microsoft.com/office/drawing/2014/main" id="{BA55EAF1-1597-4D77-BD26-B46796CD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5854" y="-1114373"/>
            <a:ext cx="2819591" cy="54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5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A61D140F-CF12-4709-832A-320D8F58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59" y="3187738"/>
            <a:ext cx="7163588" cy="108807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4988858" y="4066336"/>
            <a:ext cx="415514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3FCD5FBA-CD9C-4CE5-965E-97FF32A05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698" y="269135"/>
            <a:ext cx="7114249" cy="2648840"/>
          </a:xfrm>
        </p:spPr>
      </p:pic>
    </p:spTree>
    <p:extLst>
      <p:ext uri="{BB962C8B-B14F-4D97-AF65-F5344CB8AC3E}">
        <p14:creationId xmlns:p14="http://schemas.microsoft.com/office/powerpoint/2010/main" val="2891041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4752BF3-7F14-409F-A073-EBC2E58C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" y="0"/>
            <a:ext cx="8393130" cy="47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C81FD8-DC6F-42C5-B1C8-C3F746FA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</p:spPr>
        <p:txBody>
          <a:bodyPr/>
          <a:lstStyle/>
          <a:p>
            <a:r>
              <a:rPr lang="nb-NO" dirty="0"/>
              <a:t>Den semantiske webben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AFBF68-0382-4DBE-B370-19ECCD40B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8418747" cy="3613774"/>
          </a:xfrm>
        </p:spPr>
        <p:txBody>
          <a:bodyPr/>
          <a:lstStyle/>
          <a:p>
            <a:r>
              <a:rPr lang="nb-NO" sz="2000" dirty="0"/>
              <a:t>Hvorfor er dette relevant for byggeprosjekter?</a:t>
            </a:r>
          </a:p>
          <a:p>
            <a:pPr lvl="1"/>
            <a:r>
              <a:rPr lang="nb-NO" sz="1800" dirty="0"/>
              <a:t>ekstremt fleksibel teknologi for modellering og kobling av informasjon</a:t>
            </a:r>
          </a:p>
          <a:p>
            <a:pPr lvl="1"/>
            <a:r>
              <a:rPr lang="nb-NO" sz="1800" dirty="0"/>
              <a:t>felles struktur for å tolke og akkumulere informasjon fra ulike kilder</a:t>
            </a:r>
          </a:p>
          <a:p>
            <a:pPr lvl="1"/>
            <a:r>
              <a:rPr lang="nb-NO" sz="1800" dirty="0"/>
              <a:t>standardisert teknologi fra World </a:t>
            </a:r>
            <a:r>
              <a:rPr lang="nb-NO" sz="1800" dirty="0" err="1"/>
              <a:t>Wide</a:t>
            </a:r>
            <a:r>
              <a:rPr lang="nb-NO" sz="1800" dirty="0"/>
              <a:t> Web </a:t>
            </a:r>
            <a:r>
              <a:rPr lang="nb-NO" sz="1800" dirty="0" err="1"/>
              <a:t>Consortium</a:t>
            </a:r>
            <a:r>
              <a:rPr lang="nb-NO" sz="1800" dirty="0"/>
              <a:t> (W3C) og ISO</a:t>
            </a:r>
          </a:p>
          <a:p>
            <a:pPr lvl="1"/>
            <a:r>
              <a:rPr lang="nb-NO" sz="1800" dirty="0"/>
              <a:t>kan avlede ny kunnskap basert på koblinger</a:t>
            </a:r>
          </a:p>
          <a:p>
            <a:pPr lvl="2"/>
            <a:r>
              <a:rPr lang="nb-NO" sz="1600" dirty="0"/>
              <a:t>Maskinlæring!</a:t>
            </a:r>
          </a:p>
        </p:txBody>
      </p:sp>
    </p:spTree>
    <p:extLst>
      <p:ext uri="{BB962C8B-B14F-4D97-AF65-F5344CB8AC3E}">
        <p14:creationId xmlns:p14="http://schemas.microsoft.com/office/powerpoint/2010/main" val="13544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7BB3BAF2-C802-43FB-9778-BEEBC68C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21" y="325927"/>
            <a:ext cx="8087932" cy="2924783"/>
          </a:xfr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605A4C71-F10F-409D-9A5F-B63F0A564384}"/>
              </a:ext>
            </a:extLst>
          </p:cNvPr>
          <p:cNvSpPr txBox="1"/>
          <p:nvPr/>
        </p:nvSpPr>
        <p:spPr>
          <a:xfrm>
            <a:off x="6010835" y="3637429"/>
            <a:ext cx="301886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en-US" sz="1200" dirty="0">
                <a:latin typeface="Calibri" panose="020F0502020204030204" pitchFamily="34" charset="0"/>
              </a:rPr>
              <a:t>Costin, A. and P. Pauwels (2022). Building information modeling and ontologies: overview of shared representations. </a:t>
            </a:r>
            <a:r>
              <a:rPr lang="en-US" sz="1200" u="sng" dirty="0">
                <a:latin typeface="Calibri" panose="020F0502020204030204" pitchFamily="34" charset="0"/>
              </a:rPr>
              <a:t>Research Companion to Building Information Modeling.</a:t>
            </a:r>
          </a:p>
        </p:txBody>
      </p:sp>
    </p:spTree>
    <p:extLst>
      <p:ext uri="{BB962C8B-B14F-4D97-AF65-F5344CB8AC3E}">
        <p14:creationId xmlns:p14="http://schemas.microsoft.com/office/powerpoint/2010/main" val="66638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EE2610-6D60-4E50-8A8F-70D3C99B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filutveksling til lenkede data</a:t>
            </a:r>
          </a:p>
        </p:txBody>
      </p:sp>
      <p:pic>
        <p:nvPicPr>
          <p:cNvPr id="14" name="Plassholder for innhold 13">
            <a:extLst>
              <a:ext uri="{FF2B5EF4-FFF2-40B4-BE49-F238E27FC236}">
                <a16:creationId xmlns:a16="http://schemas.microsoft.com/office/drawing/2014/main" id="{D33889EC-4BA7-48C4-BB73-4ABD187A6A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9238" y="1531959"/>
            <a:ext cx="4038600" cy="2730456"/>
          </a:xfrm>
        </p:spPr>
      </p:pic>
      <p:pic>
        <p:nvPicPr>
          <p:cNvPr id="16" name="Plassholder for innhold 15">
            <a:extLst>
              <a:ext uri="{FF2B5EF4-FFF2-40B4-BE49-F238E27FC236}">
                <a16:creationId xmlns:a16="http://schemas.microsoft.com/office/drawing/2014/main" id="{CB9501A3-14E3-41C9-9B26-FBAAFC78B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0238" y="1654419"/>
            <a:ext cx="4038600" cy="2485537"/>
          </a:xfrm>
        </p:spPr>
      </p:pic>
      <p:sp>
        <p:nvSpPr>
          <p:cNvPr id="17" name="TekstSylinder 16">
            <a:extLst>
              <a:ext uri="{FF2B5EF4-FFF2-40B4-BE49-F238E27FC236}">
                <a16:creationId xmlns:a16="http://schemas.microsoft.com/office/drawing/2014/main" id="{D2B4387D-A89C-4EB3-8E28-9525326E58CC}"/>
              </a:ext>
            </a:extLst>
          </p:cNvPr>
          <p:cNvSpPr txBox="1"/>
          <p:nvPr/>
        </p:nvSpPr>
        <p:spPr>
          <a:xfrm>
            <a:off x="6158753" y="4363572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© Mats Holter Rasmussen</a:t>
            </a:r>
          </a:p>
        </p:txBody>
      </p:sp>
    </p:spTree>
    <p:extLst>
      <p:ext uri="{BB962C8B-B14F-4D97-AF65-F5344CB8AC3E}">
        <p14:creationId xmlns:p14="http://schemas.microsoft.com/office/powerpoint/2010/main" val="343921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3B1F637C-0A7C-4E9D-86D1-C2FA8E2D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48" y="-174812"/>
            <a:ext cx="6554774" cy="480858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2FA6116-B552-4652-AEF4-BD943288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35" y="-126844"/>
            <a:ext cx="6423999" cy="4712649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59DE9473-AC3F-49E5-B0ED-95EDC1EA4841}"/>
              </a:ext>
            </a:extLst>
          </p:cNvPr>
          <p:cNvSpPr txBox="1"/>
          <p:nvPr/>
        </p:nvSpPr>
        <p:spPr>
          <a:xfrm>
            <a:off x="6158753" y="4356848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© Mats Holter Rasmussen</a:t>
            </a:r>
          </a:p>
        </p:txBody>
      </p:sp>
    </p:spTree>
    <p:extLst>
      <p:ext uri="{BB962C8B-B14F-4D97-AF65-F5344CB8AC3E}">
        <p14:creationId xmlns:p14="http://schemas.microsoft.com/office/powerpoint/2010/main" val="908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087F9D-25E2-49EA-A74D-F574C97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800" dirty="0"/>
              <a:t>DIKW</a:t>
            </a:r>
            <a:br>
              <a:rPr lang="nb-NO" sz="2800" dirty="0"/>
            </a:br>
            <a:r>
              <a:rPr lang="nb-NO" sz="2800" dirty="0"/>
              <a:t>- Data, Information, Knowledge and </a:t>
            </a:r>
            <a:r>
              <a:rPr lang="nb-NO" sz="2800" dirty="0" err="1"/>
              <a:t>Wisdom</a:t>
            </a:r>
            <a:endParaRPr lang="en-US" sz="2800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65647F73-00D0-4F6D-B46A-D593D25F5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0666" y="1248247"/>
            <a:ext cx="3768946" cy="3074982"/>
          </a:xfrm>
        </p:spPr>
      </p:pic>
      <p:pic>
        <p:nvPicPr>
          <p:cNvPr id="13" name="Plassholder for innhold 12">
            <a:extLst>
              <a:ext uri="{FF2B5EF4-FFF2-40B4-BE49-F238E27FC236}">
                <a16:creationId xmlns:a16="http://schemas.microsoft.com/office/drawing/2014/main" id="{7FBBB2E4-AE35-4C19-B27E-CC34D8F3A8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57" y="1200150"/>
            <a:ext cx="3503561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nu_blaa_stripe_bunn_16_9" id="{FBAB6D11-9106-4110-AB33-75561932021B}" vid="{14BEDE26-7A49-4D8B-B591-62864D7A011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ntnu_blaa_stripe_bunn_16_9</Template>
  <TotalTime>0</TotalTime>
  <Words>1089</Words>
  <Application>Microsoft Office PowerPoint</Application>
  <PresentationFormat>Skjermfremvisning (16:9)</PresentationFormat>
  <Paragraphs>111</Paragraphs>
  <Slides>44</Slides>
  <Notes>6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44</vt:i4>
      </vt:variant>
    </vt:vector>
  </HeadingPairs>
  <TitlesOfParts>
    <vt:vector size="48" baseType="lpstr">
      <vt:lpstr>Calibri</vt:lpstr>
      <vt:lpstr>Arial</vt:lpstr>
      <vt:lpstr>Source Sans Pro</vt:lpstr>
      <vt:lpstr>Office-tema</vt:lpstr>
      <vt:lpstr>Introduksjon til  Semantisk web-teknologi</vt:lpstr>
      <vt:lpstr>Hensikt</vt:lpstr>
      <vt:lpstr>Litteraturhenvisninger</vt:lpstr>
      <vt:lpstr>Den semantiske webben</vt:lpstr>
      <vt:lpstr>Den semantiske webben</vt:lpstr>
      <vt:lpstr>PowerPoint-presentasjon</vt:lpstr>
      <vt:lpstr>Fra filutveksling til lenkede data</vt:lpstr>
      <vt:lpstr>PowerPoint-presentasjon</vt:lpstr>
      <vt:lpstr>DIKW - Data, Information, Knowledge and Wisdom</vt:lpstr>
      <vt:lpstr>Kunnskap som graf – The Memory Palace</vt:lpstr>
      <vt:lpstr>Informasjonsmodellering</vt:lpstr>
      <vt:lpstr>PowerPoint-presentasjon</vt:lpstr>
      <vt:lpstr>PowerPoint-presentasjon</vt:lpstr>
      <vt:lpstr>PowerPoint-presentasjon</vt:lpstr>
      <vt:lpstr>Konseptuelle skjemaspråk</vt:lpstr>
      <vt:lpstr>Informasjonsmodeller og ontologier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Hvordan klassifiseres virkeligheten?</vt:lpstr>
      <vt:lpstr>Hva er en and?</vt:lpstr>
      <vt:lpstr>Åpent og lukka syn på verden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Linking and mapping information models and information</vt:lpstr>
      <vt:lpstr>Example LinkSet: NVDB  GDF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2022-05-04T14:28:42Z</dcterms:created>
  <dcterms:modified xsi:type="dcterms:W3CDTF">2023-08-18T09:58:03Z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fbf486-f09d-4a86-8810-b4add863c98a_Enabled">
    <vt:lpwstr>true</vt:lpwstr>
  </property>
  <property fmtid="{D5CDD505-2E9C-101B-9397-08002B2CF9AE}" pid="3" name="MSIP_Label_e5fbf486-f09d-4a86-8810-b4add863c98a_SetDate">
    <vt:lpwstr>2022-05-05T16:54:46Z</vt:lpwstr>
  </property>
  <property fmtid="{D5CDD505-2E9C-101B-9397-08002B2CF9AE}" pid="4" name="MSIP_Label_e5fbf486-f09d-4a86-8810-b4add863c98a_Method">
    <vt:lpwstr>Privileged</vt:lpwstr>
  </property>
  <property fmtid="{D5CDD505-2E9C-101B-9397-08002B2CF9AE}" pid="5" name="MSIP_Label_e5fbf486-f09d-4a86-8810-b4add863c98a_Name">
    <vt:lpwstr>Public</vt:lpwstr>
  </property>
  <property fmtid="{D5CDD505-2E9C-101B-9397-08002B2CF9AE}" pid="6" name="MSIP_Label_e5fbf486-f09d-4a86-8810-b4add863c98a_SiteId">
    <vt:lpwstr>38856954-ed55-49f7-8bdd-738ffbbfd390</vt:lpwstr>
  </property>
  <property fmtid="{D5CDD505-2E9C-101B-9397-08002B2CF9AE}" pid="7" name="MSIP_Label_e5fbf486-f09d-4a86-8810-b4add863c98a_ActionId">
    <vt:lpwstr>a9827db9-0917-451b-b917-2b0a824212dc</vt:lpwstr>
  </property>
  <property fmtid="{D5CDD505-2E9C-101B-9397-08002B2CF9AE}" pid="8" name="MSIP_Label_e5fbf486-f09d-4a86-8810-b4add863c98a_ContentBits">
    <vt:lpwstr>0</vt:lpwstr>
  </property>
</Properties>
</file>